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2" r:id="rId2"/>
    <p:sldId id="261" r:id="rId3"/>
  </p:sldIdLst>
  <p:sldSz cx="6858000" cy="9906000" type="A4"/>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DF"/>
    <a:srgbClr val="F8D5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7" d="100"/>
          <a:sy n="47" d="100"/>
        </p:scale>
        <p:origin x="2172" y="5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862" cy="495793"/>
          </a:xfrm>
          <a:prstGeom prst="rect">
            <a:avLst/>
          </a:prstGeom>
        </p:spPr>
        <p:txBody>
          <a:bodyPr vert="horz" lIns="88214" tIns="44108" rIns="88214" bIns="44108" rtlCol="0"/>
          <a:lstStyle>
            <a:lvl1pPr algn="l">
              <a:defRPr sz="1200"/>
            </a:lvl1pPr>
          </a:lstStyle>
          <a:p>
            <a:endParaRPr lang="sv-SE"/>
          </a:p>
        </p:txBody>
      </p:sp>
      <p:sp>
        <p:nvSpPr>
          <p:cNvPr id="3" name="Platshållare för datum 2"/>
          <p:cNvSpPr>
            <a:spLocks noGrp="1"/>
          </p:cNvSpPr>
          <p:nvPr>
            <p:ph type="dt" idx="1"/>
          </p:nvPr>
        </p:nvSpPr>
        <p:spPr>
          <a:xfrm>
            <a:off x="3850295" y="1"/>
            <a:ext cx="2945862" cy="495793"/>
          </a:xfrm>
          <a:prstGeom prst="rect">
            <a:avLst/>
          </a:prstGeom>
        </p:spPr>
        <p:txBody>
          <a:bodyPr vert="horz" lIns="88214" tIns="44108" rIns="88214" bIns="44108" rtlCol="0"/>
          <a:lstStyle>
            <a:lvl1pPr algn="r">
              <a:defRPr sz="1200"/>
            </a:lvl1pPr>
          </a:lstStyle>
          <a:p>
            <a:fld id="{B2045552-C886-46F5-8F3B-C4AB8D7354C3}" type="datetimeFigureOut">
              <a:rPr lang="sv-SE" smtClean="0"/>
              <a:t>2019-06-24</a:t>
            </a:fld>
            <a:endParaRPr lang="sv-SE"/>
          </a:p>
        </p:txBody>
      </p:sp>
      <p:sp>
        <p:nvSpPr>
          <p:cNvPr id="4" name="Platshållare för bildobjekt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88214" tIns="44108" rIns="88214" bIns="44108" rtlCol="0" anchor="ctr"/>
          <a:lstStyle/>
          <a:p>
            <a:endParaRPr lang="sv-SE"/>
          </a:p>
        </p:txBody>
      </p:sp>
      <p:sp>
        <p:nvSpPr>
          <p:cNvPr id="5" name="Platshållare för anteckningar 4"/>
          <p:cNvSpPr>
            <a:spLocks noGrp="1"/>
          </p:cNvSpPr>
          <p:nvPr>
            <p:ph type="body" sz="quarter" idx="3"/>
          </p:nvPr>
        </p:nvSpPr>
        <p:spPr>
          <a:xfrm>
            <a:off x="679464" y="4714653"/>
            <a:ext cx="5438748" cy="4466756"/>
          </a:xfrm>
          <a:prstGeom prst="rect">
            <a:avLst/>
          </a:prstGeom>
        </p:spPr>
        <p:txBody>
          <a:bodyPr vert="horz" lIns="88214" tIns="44108" rIns="88214" bIns="4410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9306"/>
            <a:ext cx="2945862" cy="495793"/>
          </a:xfrm>
          <a:prstGeom prst="rect">
            <a:avLst/>
          </a:prstGeom>
        </p:spPr>
        <p:txBody>
          <a:bodyPr vert="horz" lIns="88214" tIns="44108" rIns="88214" bIns="44108"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295" y="9429306"/>
            <a:ext cx="2945862" cy="495793"/>
          </a:xfrm>
          <a:prstGeom prst="rect">
            <a:avLst/>
          </a:prstGeom>
        </p:spPr>
        <p:txBody>
          <a:bodyPr vert="horz" lIns="88214" tIns="44108" rIns="88214" bIns="44108" rtlCol="0" anchor="b"/>
          <a:lstStyle>
            <a:lvl1pPr algn="r">
              <a:defRPr sz="1200"/>
            </a:lvl1pPr>
          </a:lstStyle>
          <a:p>
            <a:fld id="{1460E944-194C-4966-B623-CBBBF5928FA5}" type="slidenum">
              <a:rPr lang="sv-SE" smtClean="0"/>
              <a:t>‹#›</a:t>
            </a:fld>
            <a:endParaRPr lang="sv-SE"/>
          </a:p>
        </p:txBody>
      </p:sp>
    </p:spTree>
    <p:extLst>
      <p:ext uri="{BB962C8B-B14F-4D97-AF65-F5344CB8AC3E}">
        <p14:creationId xmlns:p14="http://schemas.microsoft.com/office/powerpoint/2010/main" val="128862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460E944-194C-4966-B623-CBBBF5928FA5}" type="slidenum">
              <a:rPr lang="sv-SE" smtClean="0"/>
              <a:t>1</a:t>
            </a:fld>
            <a:endParaRPr lang="sv-SE"/>
          </a:p>
        </p:txBody>
      </p:sp>
    </p:spTree>
    <p:extLst>
      <p:ext uri="{BB962C8B-B14F-4D97-AF65-F5344CB8AC3E}">
        <p14:creationId xmlns:p14="http://schemas.microsoft.com/office/powerpoint/2010/main" val="1043799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514350" y="3077282"/>
            <a:ext cx="5829300" cy="2123369"/>
          </a:xfrm>
        </p:spPr>
        <p:txBody>
          <a:bodyPr/>
          <a:lstStyle/>
          <a:p>
            <a:r>
              <a:rPr lang="sv-SE"/>
              <a:t>Klicka här för att ändra format</a:t>
            </a:r>
          </a:p>
        </p:txBody>
      </p:sp>
      <p:sp>
        <p:nvSpPr>
          <p:cNvPr id="3" name="Underrubrik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511E72A9-9E26-45F3-BF53-EE89B6BBD5C7}" type="datetimeFigureOut">
              <a:rPr lang="sv-SE" smtClean="0"/>
              <a:t>2019-06-24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3161868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1E72A9-9E26-45F3-BF53-EE89B6BBD5C7}" type="datetimeFigureOut">
              <a:rPr lang="sv-SE" smtClean="0"/>
              <a:t>2019-06-24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3007591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541735" y="6365523"/>
            <a:ext cx="5829300" cy="1967442"/>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511E72A9-9E26-45F3-BF53-EE89B6BBD5C7}" type="datetimeFigureOut">
              <a:rPr lang="sv-SE" smtClean="0"/>
              <a:t>2019-06-24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949995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34290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348615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11E72A9-9E26-45F3-BF53-EE89B6BBD5C7}" type="datetimeFigureOut">
              <a:rPr lang="sv-SE" smtClean="0"/>
              <a:t>2019-06-24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3538931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511E72A9-9E26-45F3-BF53-EE89B6BBD5C7}" type="datetimeFigureOut">
              <a:rPr lang="sv-SE" smtClean="0"/>
              <a:t>2019-06-24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95185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511E72A9-9E26-45F3-BF53-EE89B6BBD5C7}" type="datetimeFigureOut">
              <a:rPr lang="sv-SE" smtClean="0"/>
              <a:t>2019-06-24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1588623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11E72A9-9E26-45F3-BF53-EE89B6BBD5C7}" type="datetimeFigureOut">
              <a:rPr lang="sv-SE" smtClean="0"/>
              <a:t>2019-06-24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251407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342900" y="394405"/>
            <a:ext cx="2256235" cy="1678517"/>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1E72A9-9E26-45F3-BF53-EE89B6BBD5C7}" type="datetimeFigureOut">
              <a:rPr lang="sv-SE" smtClean="0"/>
              <a:t>2019-06-24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1826271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344216" y="6934200"/>
            <a:ext cx="4114800" cy="818622"/>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1E72A9-9E26-45F3-BF53-EE89B6BBD5C7}" type="datetimeFigureOut">
              <a:rPr lang="sv-SE" smtClean="0"/>
              <a:t>2019-06-24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2313862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1E72A9-9E26-45F3-BF53-EE89B6BBD5C7}" type="datetimeFigureOut">
              <a:rPr lang="sv-SE" smtClean="0"/>
              <a:t>2019-06-24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1963709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4972050" y="396700"/>
            <a:ext cx="1543050" cy="8452203"/>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342900" y="396700"/>
            <a:ext cx="4514850" cy="8452203"/>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1E72A9-9E26-45F3-BF53-EE89B6BBD5C7}" type="datetimeFigureOut">
              <a:rPr lang="sv-SE" smtClean="0"/>
              <a:t>2019-06-24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64FEF47-84CB-405A-A2D7-5839B90E46EF}" type="slidenum">
              <a:rPr lang="sv-SE" smtClean="0"/>
              <a:t>‹#›</a:t>
            </a:fld>
            <a:endParaRPr lang="sv-SE"/>
          </a:p>
        </p:txBody>
      </p:sp>
    </p:spTree>
    <p:extLst>
      <p:ext uri="{BB962C8B-B14F-4D97-AF65-F5344CB8AC3E}">
        <p14:creationId xmlns:p14="http://schemas.microsoft.com/office/powerpoint/2010/main" val="2080052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511E72A9-9E26-45F3-BF53-EE89B6BBD5C7}" type="datetimeFigureOut">
              <a:rPr lang="sv-SE" smtClean="0"/>
              <a:t>2019-06-24</a:t>
            </a:fld>
            <a:endParaRPr lang="sv-SE"/>
          </a:p>
        </p:txBody>
      </p:sp>
      <p:sp>
        <p:nvSpPr>
          <p:cNvPr id="5" name="Platshållare för sidfot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F64FEF47-84CB-405A-A2D7-5839B90E46EF}" type="slidenum">
              <a:rPr lang="sv-SE" smtClean="0"/>
              <a:t>‹#›</a:t>
            </a:fld>
            <a:endParaRPr lang="sv-SE"/>
          </a:p>
        </p:txBody>
      </p:sp>
    </p:spTree>
    <p:extLst>
      <p:ext uri="{BB962C8B-B14F-4D97-AF65-F5344CB8AC3E}">
        <p14:creationId xmlns:p14="http://schemas.microsoft.com/office/powerpoint/2010/main" val="1052226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skeppshultstegen.s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skeppshultstegen.se/"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5.jpeg"/><Relationship Id="rId12"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hyperlink" Target="http://www.skeppshultstegen.se/" TargetMode="External"/><Relationship Id="rId11" Type="http://schemas.openxmlformats.org/officeDocument/2006/relationships/image" Target="../media/image8.png"/><Relationship Id="rId5" Type="http://schemas.openxmlformats.org/officeDocument/2006/relationships/hyperlink" Target="mailto:info@skeppshultstegen.se" TargetMode="External"/><Relationship Id="rId15" Type="http://schemas.openxmlformats.org/officeDocument/2006/relationships/image" Target="../media/image1.png"/><Relationship Id="rId10" Type="http://schemas.openxmlformats.org/officeDocument/2006/relationships/image" Target="../media/image7.png"/><Relationship Id="rId4" Type="http://schemas.openxmlformats.org/officeDocument/2006/relationships/image" Target="../media/image4.jpeg"/><Relationship Id="rId9" Type="http://schemas.microsoft.com/office/2007/relationships/hdphoto" Target="../media/hdphoto1.wdp"/><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ruta 7"/>
          <p:cNvSpPr txBox="1"/>
          <p:nvPr/>
        </p:nvSpPr>
        <p:spPr>
          <a:xfrm>
            <a:off x="-2670" y="9689177"/>
            <a:ext cx="6860670" cy="215444"/>
          </a:xfrm>
          <a:prstGeom prst="rect">
            <a:avLst/>
          </a:prstGeom>
          <a:pattFill prst="diagBrick">
            <a:fgClr>
              <a:srgbClr val="FFC000"/>
            </a:fgClr>
            <a:bgClr>
              <a:srgbClr val="F8D542"/>
            </a:bgClr>
          </a:pattFill>
        </p:spPr>
        <p:txBody>
          <a:bodyPr wrap="square" rtlCol="0">
            <a:spAutoFit/>
          </a:bodyPr>
          <a:lstStyle/>
          <a:p>
            <a:pPr algn="ctr"/>
            <a:r>
              <a:rPr lang="sv-SE" sz="800" dirty="0">
                <a:latin typeface="Eras Medium ITC" pitchFamily="34" charset="0"/>
              </a:rPr>
              <a:t>Skeppshultstegen, Svetsgatan 1, 333 93 Skeppshult, 0371-35500, </a:t>
            </a:r>
            <a:r>
              <a:rPr lang="sv-SE" sz="800" dirty="0">
                <a:latin typeface="Eras Medium ITC" pitchFamily="34" charset="0"/>
                <a:hlinkClick r:id="rId3"/>
              </a:rPr>
              <a:t>info@skeppshultstegen.se</a:t>
            </a:r>
            <a:r>
              <a:rPr lang="sv-SE" sz="800" dirty="0">
                <a:latin typeface="Eras Medium ITC" pitchFamily="34" charset="0"/>
              </a:rPr>
              <a:t>, </a:t>
            </a:r>
            <a:r>
              <a:rPr lang="sv-SE" sz="800" dirty="0">
                <a:latin typeface="Eras Medium ITC" pitchFamily="34" charset="0"/>
                <a:hlinkClick r:id="rId4"/>
              </a:rPr>
              <a:t>www.skeppshultstegen.se</a:t>
            </a:r>
            <a:r>
              <a:rPr lang="sv-SE" sz="800" dirty="0">
                <a:latin typeface="Eras Medium ITC" pitchFamily="34" charset="0"/>
              </a:rPr>
              <a:t> </a:t>
            </a:r>
          </a:p>
        </p:txBody>
      </p:sp>
      <p:sp>
        <p:nvSpPr>
          <p:cNvPr id="2" name="textruta 1"/>
          <p:cNvSpPr txBox="1"/>
          <p:nvPr/>
        </p:nvSpPr>
        <p:spPr>
          <a:xfrm>
            <a:off x="332656" y="1640632"/>
            <a:ext cx="6336704" cy="7909858"/>
          </a:xfrm>
          <a:prstGeom prst="rect">
            <a:avLst/>
          </a:prstGeom>
          <a:noFill/>
        </p:spPr>
        <p:txBody>
          <a:bodyPr wrap="square" rtlCol="0">
            <a:spAutoFit/>
          </a:bodyPr>
          <a:lstStyle/>
          <a:p>
            <a:r>
              <a:rPr lang="sv-SE" sz="1400" b="1" dirty="0">
                <a:latin typeface="Century Gothic" panose="020B0502020202020204" pitchFamily="34" charset="0"/>
              </a:rPr>
              <a:t>Montering av Bodtrappa </a:t>
            </a:r>
          </a:p>
          <a:p>
            <a:endParaRPr lang="sv-SE" sz="1400" dirty="0">
              <a:solidFill>
                <a:srgbClr val="FF0000"/>
              </a:solidFill>
              <a:latin typeface="Century Gothic" panose="020B0502020202020204" pitchFamily="34" charset="0"/>
            </a:endParaRPr>
          </a:p>
          <a:p>
            <a:r>
              <a:rPr lang="sv-SE" sz="1200" dirty="0">
                <a:latin typeface="Century Gothic" panose="020B0502020202020204" pitchFamily="34" charset="0"/>
              </a:rPr>
              <a:t> </a:t>
            </a:r>
          </a:p>
          <a:p>
            <a:pPr lvl="0"/>
            <a:r>
              <a:rPr lang="sv-SE" sz="1200" i="1" dirty="0">
                <a:latin typeface="Century Gothic" panose="020B0502020202020204" pitchFamily="34" charset="0"/>
              </a:rPr>
              <a:t>Viktigt innan montage!</a:t>
            </a:r>
          </a:p>
          <a:p>
            <a:pPr lvl="0"/>
            <a:r>
              <a:rPr lang="sv-SE" sz="1200" dirty="0">
                <a:latin typeface="Century Gothic" panose="020B0502020202020204" pitchFamily="34" charset="0"/>
              </a:rPr>
              <a:t>Se till så bodarna är placerade rakt över varandra så att det blir enkelt att montera konsolerna och att de hamnar rätt i förhållande till den nedre bodens dörr.</a:t>
            </a:r>
          </a:p>
          <a:p>
            <a:pPr lvl="0"/>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Börja med att välja den konsoladapter som passar ditt fabrikat av bod. Se bild 1 med beskrivning för att välja rätt adapter.</a:t>
            </a: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A)	Art.nr 1305 - Placera ut adaptrarna, måtta in en lodrät linje ner från 	mitten av dörrens två sidofoder. För sedan in adaptrarna mellan 	panelen och stålramen under respektive foder och lås fast dem med 	pinnbulten. Se bild 2</a:t>
            </a:r>
            <a:br>
              <a:rPr lang="sv-SE" sz="1200" dirty="0">
                <a:latin typeface="Century Gothic" panose="020B0502020202020204" pitchFamily="34" charset="0"/>
              </a:rPr>
            </a:br>
            <a:r>
              <a:rPr lang="sv-SE" sz="1200" dirty="0">
                <a:latin typeface="Century Gothic" panose="020B0502020202020204" pitchFamily="34" charset="0"/>
              </a:rPr>
              <a:t>B)	Art.nr 1313 – Borra 2 st 13 mm hål med c/c 1100 mm, utgå från 	dörrens mitt. I grundinställning skall kroken vara utskruvad ca 60 mm 	och pinnbulten ca 45 mm, Se bild 3. Trä i kroken i hålet och lås fast 	adaptern med pinnbult och låsmutter.</a:t>
            </a:r>
            <a:br>
              <a:rPr lang="sv-SE" sz="1200" dirty="0">
                <a:effectLst>
                  <a:outerShdw blurRad="38100" dist="38100" dir="2700000" algn="tl">
                    <a:srgbClr val="000000">
                      <a:alpha val="43137"/>
                    </a:srgbClr>
                  </a:outerShdw>
                </a:effectLst>
                <a:latin typeface="Century Gothic" panose="020B0502020202020204" pitchFamily="34" charset="0"/>
              </a:rPr>
            </a:br>
            <a:r>
              <a:rPr lang="sv-SE" sz="1200" dirty="0">
                <a:latin typeface="Century Gothic" panose="020B0502020202020204" pitchFamily="34" charset="0"/>
              </a:rPr>
              <a:t>	OBS: Viktigt att markeringen på kroken är uppåtvänd när adaptern 	är injusterad. Se bild 4.</a:t>
            </a: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Trä därefter på konsolerna på adaptrarna och skruva fast dem med den yttre låsmuttern.</a:t>
            </a: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Lyft upp plattformsmodulen, lägg den på konsolerna och lås fast den med låsskruvarna på respektive konsol, bild 5. Fixera nederdelen av konsollen med en träskruv. Se bild 6.</a:t>
            </a:r>
            <a:endParaRPr lang="sv-SE" sz="1200" dirty="0">
              <a:solidFill>
                <a:srgbClr val="FF0000"/>
              </a:solidFill>
              <a:latin typeface="Century Gothic" panose="020B0502020202020204" pitchFamily="34" charset="0"/>
            </a:endParaRP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När plattformen är på plats är det dags att montera trappan. Börja med att mäta avståndet från mark till plattformens översida. Trappan bygger </a:t>
            </a:r>
            <a:br>
              <a:rPr lang="sv-SE" sz="1200" dirty="0">
                <a:latin typeface="Century Gothic" panose="020B0502020202020204" pitchFamily="34" charset="0"/>
              </a:rPr>
            </a:br>
            <a:r>
              <a:rPr lang="sv-SE" sz="1200" dirty="0">
                <a:latin typeface="Century Gothic" panose="020B0502020202020204" pitchFamily="34" charset="0"/>
              </a:rPr>
              <a:t>3,2 meter. Ett skarvsteg som är 0,2 meter </a:t>
            </a:r>
            <a:r>
              <a:rPr lang="sv-SE" sz="1200">
                <a:latin typeface="Century Gothic" panose="020B0502020202020204" pitchFamily="34" charset="0"/>
              </a:rPr>
              <a:t>medföljer,vilket</a:t>
            </a:r>
            <a:r>
              <a:rPr lang="sv-SE" sz="1200" dirty="0">
                <a:latin typeface="Century Gothic" panose="020B0502020202020204" pitchFamily="34" charset="0"/>
              </a:rPr>
              <a:t> ger en höjd på 3.4 m som är vanligt förekommande.</a:t>
            </a: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Lyft trappan på plats. Vi rekommenderar att ni skruvar på trappans handledare innan lyftet. </a:t>
            </a:r>
            <a:br>
              <a:rPr lang="sv-SE" sz="1200" dirty="0">
                <a:latin typeface="Century Gothic" panose="020B0502020202020204" pitchFamily="34" charset="0"/>
              </a:rPr>
            </a:br>
            <a:r>
              <a:rPr lang="sv-SE" sz="1200" dirty="0">
                <a:latin typeface="Century Gothic" panose="020B0502020202020204" pitchFamily="34" charset="0"/>
              </a:rPr>
              <a:t>OBS: Trappan skall skruvas fast i plattformsramen! </a:t>
            </a:r>
          </a:p>
          <a:p>
            <a:pPr marL="228600" lvl="0" indent="-228600">
              <a:buAutoNum type="arabicPeriod"/>
            </a:pPr>
            <a:endParaRPr lang="sv-SE" sz="1200" dirty="0">
              <a:latin typeface="Century Gothic" panose="020B0502020202020204" pitchFamily="34" charset="0"/>
            </a:endParaRPr>
          </a:p>
          <a:p>
            <a:pPr marL="228600" lvl="0" indent="-228600">
              <a:buAutoNum type="arabicPeriod"/>
            </a:pPr>
            <a:r>
              <a:rPr lang="sv-SE" sz="1200" dirty="0">
                <a:latin typeface="Century Gothic" panose="020B0502020202020204" pitchFamily="34" charset="0"/>
              </a:rPr>
              <a:t>Ovanpå plattformen placerar du ut dina skyddsräcken och skruvar fast dem i ramen.</a:t>
            </a:r>
          </a:p>
          <a:p>
            <a:pPr marL="228600" lvl="0" indent="-228600">
              <a:buAutoNum type="arabicPeriod"/>
            </a:pPr>
            <a:endParaRPr lang="sv-SE" sz="1200" dirty="0">
              <a:latin typeface="Century Gothic" panose="020B0502020202020204" pitchFamily="34" charset="0"/>
            </a:endParaRPr>
          </a:p>
          <a:p>
            <a:endParaRPr lang="sv-SE" sz="1200" dirty="0">
              <a:latin typeface="Century Gothic" panose="020B0502020202020204" pitchFamily="34" charset="0"/>
            </a:endParaRPr>
          </a:p>
        </p:txBody>
      </p:sp>
      <p:pic>
        <p:nvPicPr>
          <p:cNvPr id="3" name="Bildobjekt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672" y="56456"/>
            <a:ext cx="5688632" cy="1396913"/>
          </a:xfrm>
          <a:prstGeom prst="rect">
            <a:avLst/>
          </a:prstGeom>
        </p:spPr>
      </p:pic>
    </p:spTree>
    <p:extLst>
      <p:ext uri="{BB962C8B-B14F-4D97-AF65-F5344CB8AC3E}">
        <p14:creationId xmlns:p14="http://schemas.microsoft.com/office/powerpoint/2010/main" val="38016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375" y="7339921"/>
            <a:ext cx="3712464" cy="2084832"/>
          </a:xfrm>
          <a:prstGeom prst="rect">
            <a:avLst/>
          </a:prstGeom>
        </p:spPr>
      </p:pic>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4345" y="5307797"/>
            <a:ext cx="2759912" cy="1805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Bildobjekt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536" y="1910715"/>
            <a:ext cx="2111433" cy="542977"/>
          </a:xfrm>
          <a:prstGeom prst="rect">
            <a:avLst/>
          </a:prstGeom>
        </p:spPr>
      </p:pic>
      <p:sp>
        <p:nvSpPr>
          <p:cNvPr id="10" name="textruta 9"/>
          <p:cNvSpPr txBox="1"/>
          <p:nvPr/>
        </p:nvSpPr>
        <p:spPr>
          <a:xfrm>
            <a:off x="-2670" y="9689177"/>
            <a:ext cx="6860670" cy="215444"/>
          </a:xfrm>
          <a:prstGeom prst="rect">
            <a:avLst/>
          </a:prstGeom>
          <a:pattFill prst="diagBrick">
            <a:fgClr>
              <a:srgbClr val="FFC000"/>
            </a:fgClr>
            <a:bgClr>
              <a:srgbClr val="F8D542"/>
            </a:bgClr>
          </a:pattFill>
        </p:spPr>
        <p:txBody>
          <a:bodyPr wrap="square" rtlCol="0">
            <a:spAutoFit/>
          </a:bodyPr>
          <a:lstStyle/>
          <a:p>
            <a:pPr algn="ctr"/>
            <a:r>
              <a:rPr lang="sv-SE" sz="800" dirty="0">
                <a:latin typeface="Eras Medium ITC" pitchFamily="34" charset="0"/>
              </a:rPr>
              <a:t>Skeppshultstegen, Svetsgatan 1, 333 93 Skeppshult, 0371-35500, </a:t>
            </a:r>
            <a:r>
              <a:rPr lang="sv-SE" sz="800" dirty="0">
                <a:latin typeface="Eras Medium ITC" pitchFamily="34" charset="0"/>
                <a:hlinkClick r:id="rId5"/>
              </a:rPr>
              <a:t>info@skeppshultstegen.se</a:t>
            </a:r>
            <a:r>
              <a:rPr lang="sv-SE" sz="800" dirty="0">
                <a:latin typeface="Eras Medium ITC" pitchFamily="34" charset="0"/>
              </a:rPr>
              <a:t>, </a:t>
            </a:r>
            <a:r>
              <a:rPr lang="sv-SE" sz="800" dirty="0">
                <a:latin typeface="Eras Medium ITC" pitchFamily="34" charset="0"/>
                <a:hlinkClick r:id="rId6"/>
              </a:rPr>
              <a:t>www.skeppshultstegen.se</a:t>
            </a:r>
            <a:r>
              <a:rPr lang="sv-SE" sz="800" dirty="0">
                <a:latin typeface="Eras Medium ITC" pitchFamily="34" charset="0"/>
              </a:rPr>
              <a:t> </a:t>
            </a:r>
          </a:p>
        </p:txBody>
      </p:sp>
      <p:pic>
        <p:nvPicPr>
          <p:cNvPr id="1026" name="Picture 2" descr="G:\MARKNAD STEGAR\Kunder\Ramirent Sverige AB\Bilder från bodmontage\WP_20131107_037.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0400" t="5043" r="25333" b="11521"/>
          <a:stretch/>
        </p:blipFill>
        <p:spPr bwMode="auto">
          <a:xfrm>
            <a:off x="500758" y="3152800"/>
            <a:ext cx="1845489" cy="195666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Rak 3"/>
          <p:cNvCxnSpPr>
            <a:stCxn id="1031" idx="0"/>
            <a:endCxn id="2" idx="0"/>
          </p:cNvCxnSpPr>
          <p:nvPr/>
        </p:nvCxnSpPr>
        <p:spPr>
          <a:xfrm flipH="1" flipV="1">
            <a:off x="5591585" y="3486862"/>
            <a:ext cx="430121" cy="150503"/>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upp 20"/>
          <p:cNvGrpSpPr/>
          <p:nvPr/>
        </p:nvGrpSpPr>
        <p:grpSpPr>
          <a:xfrm rot="10800000">
            <a:off x="5024258" y="3036857"/>
            <a:ext cx="1256373" cy="2040918"/>
            <a:chOff x="3290475" y="4961543"/>
            <a:chExt cx="1802496" cy="2395542"/>
          </a:xfrm>
        </p:grpSpPr>
        <p:pic>
          <p:nvPicPr>
            <p:cNvPr id="1030" name="Picture 6"/>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1950" b="100000" l="10000" r="94545"/>
                      </a14:imgEffect>
                    </a14:imgLayer>
                  </a14:imgProps>
                </a:ext>
                <a:ext uri="{28A0092B-C50C-407E-A947-70E740481C1C}">
                  <a14:useLocalDpi xmlns:a14="http://schemas.microsoft.com/office/drawing/2010/main" val="0"/>
                </a:ext>
              </a:extLst>
            </a:blip>
            <a:srcRect l="12767" t="32298" r="4504"/>
            <a:stretch/>
          </p:blipFill>
          <p:spPr bwMode="auto">
            <a:xfrm>
              <a:off x="3842784" y="4961543"/>
              <a:ext cx="1250187" cy="238476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0475" y="6652235"/>
              <a:ext cx="742950" cy="704850"/>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Ellips 1"/>
            <p:cNvSpPr/>
            <p:nvPr/>
          </p:nvSpPr>
          <p:spPr>
            <a:xfrm>
              <a:off x="4171025" y="6828888"/>
              <a:ext cx="216024" cy="1757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031" idx="5"/>
            </p:cNvCxnSpPr>
            <p:nvPr/>
          </p:nvCxnSpPr>
          <p:spPr>
            <a:xfrm flipV="1">
              <a:off x="3924622" y="7004660"/>
              <a:ext cx="332445" cy="24920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upp 42"/>
          <p:cNvGrpSpPr/>
          <p:nvPr/>
        </p:nvGrpSpPr>
        <p:grpSpPr>
          <a:xfrm>
            <a:off x="3844940" y="1827315"/>
            <a:ext cx="1833652" cy="881426"/>
            <a:chOff x="476672" y="5059500"/>
            <a:chExt cx="2537300" cy="1138485"/>
          </a:xfrm>
        </p:grpSpPr>
        <p:pic>
          <p:nvPicPr>
            <p:cNvPr id="1028" name="Picture 4"/>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9023" t="32114" r="7139" b="23182"/>
            <a:stretch/>
          </p:blipFill>
          <p:spPr bwMode="auto">
            <a:xfrm>
              <a:off x="476672" y="5169024"/>
              <a:ext cx="2537300" cy="864096"/>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Rak 22"/>
            <p:cNvCxnSpPr/>
            <p:nvPr/>
          </p:nvCxnSpPr>
          <p:spPr>
            <a:xfrm>
              <a:off x="687934" y="5917676"/>
              <a:ext cx="18573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Rak 33"/>
            <p:cNvCxnSpPr/>
            <p:nvPr/>
          </p:nvCxnSpPr>
          <p:spPr>
            <a:xfrm>
              <a:off x="873668" y="5905771"/>
              <a:ext cx="0" cy="350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a:off x="608205" y="5340090"/>
              <a:ext cx="30051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Rak 36"/>
            <p:cNvCxnSpPr/>
            <p:nvPr/>
          </p:nvCxnSpPr>
          <p:spPr>
            <a:xfrm>
              <a:off x="608205" y="5322564"/>
              <a:ext cx="0" cy="350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ak 37"/>
            <p:cNvCxnSpPr/>
            <p:nvPr/>
          </p:nvCxnSpPr>
          <p:spPr>
            <a:xfrm>
              <a:off x="908720" y="5322564"/>
              <a:ext cx="0" cy="350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ak 38"/>
            <p:cNvCxnSpPr/>
            <p:nvPr/>
          </p:nvCxnSpPr>
          <p:spPr>
            <a:xfrm>
              <a:off x="687934" y="5902250"/>
              <a:ext cx="0" cy="350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Rak 35"/>
            <p:cNvCxnSpPr/>
            <p:nvPr/>
          </p:nvCxnSpPr>
          <p:spPr>
            <a:xfrm flipV="1">
              <a:off x="752220" y="5241032"/>
              <a:ext cx="6242" cy="72008"/>
            </a:xfrm>
            <a:prstGeom prst="line">
              <a:avLst/>
            </a:prstGeom>
            <a:ln>
              <a:solidFill>
                <a:schemeClr val="tx1"/>
              </a:solidFill>
              <a:headEnd type="stealth" w="sm" len="sm"/>
              <a:tailEnd w="sm" len="med"/>
            </a:ln>
          </p:spPr>
          <p:style>
            <a:lnRef idx="1">
              <a:schemeClr val="accent1"/>
            </a:lnRef>
            <a:fillRef idx="0">
              <a:schemeClr val="accent1"/>
            </a:fillRef>
            <a:effectRef idx="0">
              <a:schemeClr val="accent1"/>
            </a:effectRef>
            <a:fontRef idx="minor">
              <a:schemeClr val="tx1"/>
            </a:fontRef>
          </p:style>
        </p:cxnSp>
        <p:cxnSp>
          <p:nvCxnSpPr>
            <p:cNvPr id="48" name="Rak 47"/>
            <p:cNvCxnSpPr/>
            <p:nvPr/>
          </p:nvCxnSpPr>
          <p:spPr>
            <a:xfrm flipH="1">
              <a:off x="764381" y="5943609"/>
              <a:ext cx="16420" cy="110625"/>
            </a:xfrm>
            <a:prstGeom prst="line">
              <a:avLst/>
            </a:prstGeom>
            <a:ln>
              <a:solidFill>
                <a:schemeClr val="tx1"/>
              </a:solidFill>
              <a:headEnd type="stealth" w="sm" len="sm"/>
              <a:tailEnd w="sm" len="med"/>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514768" y="5059500"/>
              <a:ext cx="504056" cy="215444"/>
            </a:xfrm>
            <a:prstGeom prst="rect">
              <a:avLst/>
            </a:prstGeom>
            <a:noFill/>
          </p:spPr>
          <p:txBody>
            <a:bodyPr wrap="square" rtlCol="0">
              <a:spAutoFit/>
            </a:bodyPr>
            <a:lstStyle/>
            <a:p>
              <a:r>
                <a:rPr lang="sv-SE" sz="800" dirty="0"/>
                <a:t>60 mm</a:t>
              </a:r>
            </a:p>
          </p:txBody>
        </p:sp>
        <p:sp>
          <p:nvSpPr>
            <p:cNvPr id="51" name="textruta 50"/>
            <p:cNvSpPr txBox="1"/>
            <p:nvPr/>
          </p:nvSpPr>
          <p:spPr>
            <a:xfrm>
              <a:off x="528773" y="5982541"/>
              <a:ext cx="504056" cy="215444"/>
            </a:xfrm>
            <a:prstGeom prst="rect">
              <a:avLst/>
            </a:prstGeom>
            <a:noFill/>
          </p:spPr>
          <p:txBody>
            <a:bodyPr wrap="square" rtlCol="0">
              <a:spAutoFit/>
            </a:bodyPr>
            <a:lstStyle/>
            <a:p>
              <a:r>
                <a:rPr lang="sv-SE" sz="800" dirty="0"/>
                <a:t>45 mm</a:t>
              </a:r>
            </a:p>
          </p:txBody>
        </p:sp>
      </p:grpSp>
      <p:sp>
        <p:nvSpPr>
          <p:cNvPr id="31" name="textruta 30"/>
          <p:cNvSpPr txBox="1"/>
          <p:nvPr/>
        </p:nvSpPr>
        <p:spPr>
          <a:xfrm>
            <a:off x="4581128" y="2409897"/>
            <a:ext cx="2088232" cy="430887"/>
          </a:xfrm>
          <a:prstGeom prst="rect">
            <a:avLst/>
          </a:prstGeom>
          <a:noFill/>
        </p:spPr>
        <p:txBody>
          <a:bodyPr wrap="square" rtlCol="0">
            <a:spAutoFit/>
          </a:bodyPr>
          <a:lstStyle/>
          <a:p>
            <a:r>
              <a:rPr lang="sv-SE" sz="1100" dirty="0"/>
              <a:t>Används till </a:t>
            </a:r>
            <a:r>
              <a:rPr lang="sv-SE" sz="1100" dirty="0" err="1"/>
              <a:t>Remodul</a:t>
            </a:r>
            <a:r>
              <a:rPr lang="sv-SE" sz="1100" dirty="0"/>
              <a:t> och </a:t>
            </a:r>
          </a:p>
          <a:p>
            <a:r>
              <a:rPr lang="sv-SE" sz="1100" dirty="0"/>
              <a:t>Moelven från 2013.</a:t>
            </a:r>
          </a:p>
        </p:txBody>
      </p:sp>
      <p:sp>
        <p:nvSpPr>
          <p:cNvPr id="12" name="Ellips 11"/>
          <p:cNvSpPr/>
          <p:nvPr/>
        </p:nvSpPr>
        <p:spPr>
          <a:xfrm>
            <a:off x="3129242" y="1941628"/>
            <a:ext cx="360000"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1</a:t>
            </a:r>
          </a:p>
        </p:txBody>
      </p:sp>
      <p:sp>
        <p:nvSpPr>
          <p:cNvPr id="14" name="Ellips 13"/>
          <p:cNvSpPr/>
          <p:nvPr/>
        </p:nvSpPr>
        <p:spPr>
          <a:xfrm>
            <a:off x="495271" y="3157113"/>
            <a:ext cx="360000"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2</a:t>
            </a:r>
          </a:p>
        </p:txBody>
      </p:sp>
      <p:sp>
        <p:nvSpPr>
          <p:cNvPr id="41" name="Ellips 40"/>
          <p:cNvSpPr/>
          <p:nvPr/>
        </p:nvSpPr>
        <p:spPr>
          <a:xfrm>
            <a:off x="4849786" y="3158184"/>
            <a:ext cx="360487"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4</a:t>
            </a:r>
          </a:p>
        </p:txBody>
      </p:sp>
      <p:pic>
        <p:nvPicPr>
          <p:cNvPr id="1027" name="Picture 3" descr="G:\MARKNAD STEGAR\Kunder\Ramirent Sverige AB\Bilder från bodmontage\WP_20131107_014.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18767" r="23494" b="37585"/>
          <a:stretch/>
        </p:blipFill>
        <p:spPr bwMode="auto">
          <a:xfrm>
            <a:off x="2835212" y="3152800"/>
            <a:ext cx="1926554" cy="1954023"/>
          </a:xfrm>
          <a:prstGeom prst="rect">
            <a:avLst/>
          </a:prstGeom>
          <a:noFill/>
          <a:extLst>
            <a:ext uri="{909E8E84-426E-40DD-AFC4-6F175D3DCCD1}">
              <a14:hiddenFill xmlns:a14="http://schemas.microsoft.com/office/drawing/2010/main">
                <a:solidFill>
                  <a:srgbClr val="FFFFFF"/>
                </a:solidFill>
              </a14:hiddenFill>
            </a:ext>
          </a:extLst>
        </p:spPr>
      </p:pic>
      <p:sp>
        <p:nvSpPr>
          <p:cNvPr id="40" name="Ellips 39"/>
          <p:cNvSpPr/>
          <p:nvPr/>
        </p:nvSpPr>
        <p:spPr>
          <a:xfrm>
            <a:off x="2858962" y="3157113"/>
            <a:ext cx="360000"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3</a:t>
            </a:r>
          </a:p>
        </p:txBody>
      </p:sp>
      <p:cxnSp>
        <p:nvCxnSpPr>
          <p:cNvPr id="16" name="Rak pil 15"/>
          <p:cNvCxnSpPr/>
          <p:nvPr/>
        </p:nvCxnSpPr>
        <p:spPr>
          <a:xfrm>
            <a:off x="3910686" y="3630193"/>
            <a:ext cx="184509" cy="432048"/>
          </a:xfrm>
          <a:prstGeom prst="straightConnector1">
            <a:avLst/>
          </a:prstGeom>
          <a:ln w="127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textruta 19"/>
          <p:cNvSpPr txBox="1"/>
          <p:nvPr/>
        </p:nvSpPr>
        <p:spPr>
          <a:xfrm>
            <a:off x="3843612" y="4062241"/>
            <a:ext cx="971663" cy="276999"/>
          </a:xfrm>
          <a:prstGeom prst="rect">
            <a:avLst/>
          </a:prstGeom>
          <a:noFill/>
        </p:spPr>
        <p:txBody>
          <a:bodyPr wrap="square" rtlCol="0">
            <a:spAutoFit/>
          </a:bodyPr>
          <a:lstStyle/>
          <a:p>
            <a:r>
              <a:rPr lang="sv-SE" sz="1200" b="1" dirty="0">
                <a:solidFill>
                  <a:schemeClr val="bg1"/>
                </a:solidFill>
              </a:rPr>
              <a:t>Låsmuttrar</a:t>
            </a:r>
          </a:p>
        </p:txBody>
      </p:sp>
      <p:sp>
        <p:nvSpPr>
          <p:cNvPr id="44" name="textruta 43"/>
          <p:cNvSpPr txBox="1"/>
          <p:nvPr/>
        </p:nvSpPr>
        <p:spPr>
          <a:xfrm>
            <a:off x="1481274" y="1568624"/>
            <a:ext cx="909343" cy="261610"/>
          </a:xfrm>
          <a:prstGeom prst="rect">
            <a:avLst/>
          </a:prstGeom>
          <a:noFill/>
        </p:spPr>
        <p:txBody>
          <a:bodyPr wrap="square" rtlCol="0">
            <a:spAutoFit/>
          </a:bodyPr>
          <a:lstStyle/>
          <a:p>
            <a:r>
              <a:rPr lang="sv-SE" sz="1100" dirty="0" err="1"/>
              <a:t>Artnr</a:t>
            </a:r>
            <a:r>
              <a:rPr lang="sv-SE" sz="1100" dirty="0"/>
              <a:t>. 1305</a:t>
            </a:r>
          </a:p>
        </p:txBody>
      </p:sp>
      <p:sp>
        <p:nvSpPr>
          <p:cNvPr id="45" name="textruta 44"/>
          <p:cNvSpPr txBox="1"/>
          <p:nvPr/>
        </p:nvSpPr>
        <p:spPr>
          <a:xfrm>
            <a:off x="4415663" y="1568624"/>
            <a:ext cx="909343" cy="261610"/>
          </a:xfrm>
          <a:prstGeom prst="rect">
            <a:avLst/>
          </a:prstGeom>
          <a:noFill/>
        </p:spPr>
        <p:txBody>
          <a:bodyPr wrap="square" rtlCol="0">
            <a:spAutoFit/>
          </a:bodyPr>
          <a:lstStyle/>
          <a:p>
            <a:r>
              <a:rPr lang="sv-SE" sz="1100" dirty="0" err="1"/>
              <a:t>Artnr</a:t>
            </a:r>
            <a:r>
              <a:rPr lang="sv-SE" sz="1100" dirty="0"/>
              <a:t>. 1313</a:t>
            </a:r>
          </a:p>
        </p:txBody>
      </p:sp>
      <p:sp>
        <p:nvSpPr>
          <p:cNvPr id="46" name="textruta 45"/>
          <p:cNvSpPr txBox="1"/>
          <p:nvPr/>
        </p:nvSpPr>
        <p:spPr>
          <a:xfrm>
            <a:off x="664259" y="2408659"/>
            <a:ext cx="2676779" cy="600164"/>
          </a:xfrm>
          <a:prstGeom prst="rect">
            <a:avLst/>
          </a:prstGeom>
          <a:noFill/>
        </p:spPr>
        <p:txBody>
          <a:bodyPr wrap="square" rtlCol="0">
            <a:spAutoFit/>
          </a:bodyPr>
          <a:lstStyle/>
          <a:p>
            <a:r>
              <a:rPr lang="sv-SE" sz="1100" dirty="0"/>
              <a:t>Används till Kilboden, Moelven, före 2013 samt på bodar med mellanrum mellan balk och väggpanel, se bild 2.</a:t>
            </a:r>
          </a:p>
        </p:txBody>
      </p:sp>
      <p:cxnSp>
        <p:nvCxnSpPr>
          <p:cNvPr id="47" name="Rak pil 46"/>
          <p:cNvCxnSpPr/>
          <p:nvPr/>
        </p:nvCxnSpPr>
        <p:spPr>
          <a:xfrm>
            <a:off x="4243307" y="3554290"/>
            <a:ext cx="86136" cy="507951"/>
          </a:xfrm>
          <a:prstGeom prst="straightConnector1">
            <a:avLst/>
          </a:prstGeom>
          <a:ln w="127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32" name="Bildobjekt 3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4930" y="7339921"/>
            <a:ext cx="1678469" cy="2088000"/>
          </a:xfrm>
          <a:prstGeom prst="rect">
            <a:avLst/>
          </a:prstGeom>
        </p:spPr>
      </p:pic>
      <p:sp>
        <p:nvSpPr>
          <p:cNvPr id="49" name="Rektangel 48"/>
          <p:cNvSpPr/>
          <p:nvPr/>
        </p:nvSpPr>
        <p:spPr>
          <a:xfrm>
            <a:off x="2306385" y="6200996"/>
            <a:ext cx="593432" cy="8640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5"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t="51258" r="76451" b="3831"/>
          <a:stretch/>
        </p:blipFill>
        <p:spPr bwMode="auto">
          <a:xfrm>
            <a:off x="501179" y="5323355"/>
            <a:ext cx="1434766" cy="1789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8" name="Rak pil 57"/>
          <p:cNvCxnSpPr/>
          <p:nvPr/>
        </p:nvCxnSpPr>
        <p:spPr>
          <a:xfrm>
            <a:off x="1364164" y="6210518"/>
            <a:ext cx="972231" cy="302655"/>
          </a:xfrm>
          <a:prstGeom prst="straightConnector1">
            <a:avLst/>
          </a:prstGeom>
          <a:ln w="34925">
            <a:headEnd type="stealth"/>
            <a:tailEnd type="stealth"/>
          </a:ln>
        </p:spPr>
        <p:style>
          <a:lnRef idx="1">
            <a:schemeClr val="accent1"/>
          </a:lnRef>
          <a:fillRef idx="0">
            <a:schemeClr val="accent1"/>
          </a:fillRef>
          <a:effectRef idx="0">
            <a:schemeClr val="accent1"/>
          </a:effectRef>
          <a:fontRef idx="minor">
            <a:schemeClr val="tx1"/>
          </a:fontRef>
        </p:style>
      </p:cxnSp>
      <p:sp>
        <p:nvSpPr>
          <p:cNvPr id="68" name="Ellips 67"/>
          <p:cNvSpPr/>
          <p:nvPr/>
        </p:nvSpPr>
        <p:spPr>
          <a:xfrm>
            <a:off x="506388" y="5328839"/>
            <a:ext cx="360000"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5</a:t>
            </a:r>
          </a:p>
        </p:txBody>
      </p:sp>
      <p:sp>
        <p:nvSpPr>
          <p:cNvPr id="69" name="Ellips 68"/>
          <p:cNvSpPr/>
          <p:nvPr/>
        </p:nvSpPr>
        <p:spPr>
          <a:xfrm>
            <a:off x="538858" y="7364844"/>
            <a:ext cx="360000" cy="36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6</a:t>
            </a:r>
          </a:p>
        </p:txBody>
      </p:sp>
      <p:sp>
        <p:nvSpPr>
          <p:cNvPr id="63" name="textruta 62"/>
          <p:cNvSpPr txBox="1"/>
          <p:nvPr/>
        </p:nvSpPr>
        <p:spPr>
          <a:xfrm>
            <a:off x="4555561" y="9057456"/>
            <a:ext cx="1665252" cy="369332"/>
          </a:xfrm>
          <a:prstGeom prst="rect">
            <a:avLst/>
          </a:prstGeom>
          <a:noFill/>
        </p:spPr>
        <p:txBody>
          <a:bodyPr wrap="square" rtlCol="0">
            <a:spAutoFit/>
          </a:bodyPr>
          <a:lstStyle/>
          <a:p>
            <a:r>
              <a:rPr lang="sv-SE" b="1" dirty="0">
                <a:solidFill>
                  <a:schemeClr val="bg1"/>
                </a:solidFill>
              </a:rPr>
              <a:t>Färdig!</a:t>
            </a:r>
          </a:p>
        </p:txBody>
      </p:sp>
      <p:pic>
        <p:nvPicPr>
          <p:cNvPr id="50" name="Bildobjekt 4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76672" y="56456"/>
            <a:ext cx="5688632" cy="1396913"/>
          </a:xfrm>
          <a:prstGeom prst="rect">
            <a:avLst/>
          </a:prstGeom>
        </p:spPr>
      </p:pic>
    </p:spTree>
    <p:extLst>
      <p:ext uri="{BB962C8B-B14F-4D97-AF65-F5344CB8AC3E}">
        <p14:creationId xmlns:p14="http://schemas.microsoft.com/office/powerpoint/2010/main" val="17385259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2185</TotalTime>
  <Words>97</Words>
  <Application>Microsoft Office PowerPoint</Application>
  <PresentationFormat>A4 (210 x 297 mm)</PresentationFormat>
  <Paragraphs>37</Paragraphs>
  <Slides>2</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vt:i4>
      </vt:variant>
    </vt:vector>
  </HeadingPairs>
  <TitlesOfParts>
    <vt:vector size="7" baseType="lpstr">
      <vt:lpstr>Arial</vt:lpstr>
      <vt:lpstr>Calibri</vt:lpstr>
      <vt:lpstr>Century Gothic</vt:lpstr>
      <vt:lpstr>Eras Medium ITC</vt:lpstr>
      <vt:lpstr>Office-tema</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Sofie Axelsson</dc:creator>
  <cp:lastModifiedBy>Krister Nygren</cp:lastModifiedBy>
  <cp:revision>69</cp:revision>
  <cp:lastPrinted>2013-12-09T15:35:45Z</cp:lastPrinted>
  <dcterms:created xsi:type="dcterms:W3CDTF">2013-06-18T09:36:24Z</dcterms:created>
  <dcterms:modified xsi:type="dcterms:W3CDTF">2019-06-24T08:32:51Z</dcterms:modified>
</cp:coreProperties>
</file>